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4" r:id="rId11"/>
    <p:sldId id="265" r:id="rId12"/>
    <p:sldId id="266" r:id="rId13"/>
    <p:sldId id="269" r:id="rId14"/>
    <p:sldId id="270" r:id="rId15"/>
    <p:sldId id="275" r:id="rId16"/>
    <p:sldId id="276" r:id="rId17"/>
    <p:sldId id="272" r:id="rId18"/>
    <p:sldId id="277" r:id="rId19"/>
    <p:sldId id="273" r:id="rId20"/>
    <p:sldId id="274" r:id="rId21"/>
    <p:sldId id="278" r:id="rId22"/>
  </p:sldIdLst>
  <p:sldSz cx="18288000" cy="10287000"/>
  <p:notesSz cx="6858000" cy="9144000"/>
  <p:embeddedFontLst>
    <p:embeddedFont>
      <p:font typeface="Aileron" panose="020B0604020202020204" charset="0"/>
      <p:regular r:id="rId23"/>
    </p:embeddedFont>
    <p:embeddedFont>
      <p:font typeface="Aileron Bold" panose="020B0604020202020204" charset="0"/>
      <p:regular r:id="rId24"/>
    </p:embeddedFont>
    <p:embeddedFont>
      <p:font typeface="Aileron Heavy" panose="020B0604020202020204" charset="0"/>
      <p:regular r:id="rId25"/>
    </p:embeddedFont>
    <p:embeddedFont>
      <p:font typeface="Barlow Condensed Semi-Bold" panose="020B0604020202020204" charset="0"/>
      <p:regular r:id="rId26"/>
    </p:embeddedFont>
    <p:embeddedFont>
      <p:font typeface="Canva San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9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37137-C3A5-95F4-0F47-DD1F43AE4C0E}" v="1" dt="2025-04-29T12:56:51.483"/>
    <p1510:client id="{2236C1DC-7CC4-EE1A-9F85-4FD94C4A6991}" v="33" dt="2025-04-29T14:10:45.082"/>
    <p1510:client id="{39A4D8F8-E8FF-FA6A-A4A0-8C56D8DB060A}" v="9" dt="2025-04-29T14:13:02.715"/>
    <p1510:client id="{67D01B84-14CE-9E7A-2567-7F4FE411E427}" v="7" dt="2025-04-29T12:01:04.851"/>
    <p1510:client id="{837858A4-4572-4558-BE09-651F56A83BF4}" v="1152" dt="2025-04-29T14:04:32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mailto:muzzammil.behzad@kfupm.edu.s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66" b="-11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91910" y="1607203"/>
            <a:ext cx="4504179" cy="450417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>
                <a:alphaModFix amt="82000"/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565392" y="823033"/>
            <a:ext cx="5157216" cy="95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42"/>
              </a:lnSpc>
              <a:spcBef>
                <a:spcPct val="0"/>
              </a:spcBef>
            </a:pPr>
            <a:r>
              <a:rPr lang="en-US" sz="7142" b="1" spc="-621">
                <a:solidFill>
                  <a:srgbClr val="2B2B2B"/>
                </a:solidFill>
                <a:latin typeface="Aileron Bold"/>
                <a:ea typeface="Aileron Bold"/>
                <a:cs typeface="Aileron Bold"/>
                <a:sym typeface="Aileron Bold"/>
              </a:rPr>
              <a:t>ReSeeAI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65392" y="8184713"/>
            <a:ext cx="6051347" cy="190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spc="-67">
                <a:solidFill>
                  <a:srgbClr val="737370"/>
                </a:solidFill>
                <a:latin typeface="Aileron"/>
                <a:ea typeface="Aileron"/>
                <a:cs typeface="Aileron"/>
                <a:sym typeface="Aileron"/>
              </a:rPr>
              <a:t>SHABAAZ HUSSAIN, SHEHARYAR KHAN  | </a:t>
            </a:r>
          </a:p>
          <a:p>
            <a:pPr algn="ctr">
              <a:lnSpc>
                <a:spcPts val="2499"/>
              </a:lnSpc>
            </a:pPr>
            <a:r>
              <a:rPr lang="en-US" sz="2499" spc="-67">
                <a:solidFill>
                  <a:srgbClr val="737370"/>
                </a:solidFill>
                <a:latin typeface="Aileron"/>
                <a:ea typeface="Aileron"/>
                <a:cs typeface="Aileron"/>
                <a:sym typeface="Aileron"/>
              </a:rPr>
              <a:t>G202402800, G202404260</a:t>
            </a:r>
          </a:p>
          <a:p>
            <a:pPr algn="ctr">
              <a:lnSpc>
                <a:spcPts val="2499"/>
              </a:lnSpc>
            </a:pPr>
            <a:endParaRPr lang="en-US" sz="2499" spc="-67">
              <a:solidFill>
                <a:srgbClr val="73737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2499"/>
              </a:lnSpc>
            </a:pPr>
            <a:r>
              <a:rPr lang="en-US" sz="2499" spc="-67">
                <a:solidFill>
                  <a:srgbClr val="737370"/>
                </a:solidFill>
                <a:latin typeface="Aileron"/>
                <a:ea typeface="Aileron"/>
                <a:cs typeface="Aileron"/>
                <a:sym typeface="Aileron"/>
              </a:rPr>
              <a:t>Supervisor: Muzammil Behzad | </a:t>
            </a:r>
          </a:p>
          <a:p>
            <a:pPr algn="ctr">
              <a:lnSpc>
                <a:spcPts val="2499"/>
              </a:lnSpc>
            </a:pPr>
            <a:r>
              <a:rPr lang="en-US" sz="2499" u="sng" spc="-67">
                <a:solidFill>
                  <a:srgbClr val="737370"/>
                </a:solidFill>
                <a:latin typeface="Aileron"/>
                <a:ea typeface="Aileron"/>
                <a:cs typeface="Aileron"/>
                <a:sym typeface="Aileron"/>
                <a:hlinkClick r:id="rId4" tooltip="mailto:muzzammil.behzad@kfupm.edu.sa"/>
              </a:rPr>
              <a:t>muzzammil.behzad@kfupm.edu.sa</a:t>
            </a:r>
          </a:p>
          <a:p>
            <a:pPr marL="0" lvl="0" indent="0" algn="ctr">
              <a:lnSpc>
                <a:spcPts val="2499"/>
              </a:lnSpc>
              <a:spcBef>
                <a:spcPct val="0"/>
              </a:spcBef>
            </a:pPr>
            <a:endParaRPr lang="en-US" sz="2499" u="sng" spc="-67">
              <a:solidFill>
                <a:srgbClr val="737370"/>
              </a:solidFill>
              <a:latin typeface="Aileron"/>
              <a:ea typeface="Aileron"/>
              <a:cs typeface="Aileron"/>
              <a:sym typeface="Aileron"/>
              <a:hlinkClick r:id="rId4" tooltip="mailto:muzzammil.behzad@kfupm.edu.sa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250149" y="5143500"/>
            <a:ext cx="6404291" cy="6404291"/>
          </a:xfrm>
          <a:custGeom>
            <a:avLst/>
            <a:gdLst/>
            <a:ahLst/>
            <a:cxnLst/>
            <a:rect l="l" t="t" r="r" b="b"/>
            <a:pathLst>
              <a:path w="6404291" h="6404291">
                <a:moveTo>
                  <a:pt x="0" y="0"/>
                </a:moveTo>
                <a:lnTo>
                  <a:pt x="6404291" y="0"/>
                </a:lnTo>
                <a:lnTo>
                  <a:pt x="6404291" y="6404291"/>
                </a:lnTo>
                <a:lnTo>
                  <a:pt x="0" y="640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92894" y="5105784"/>
            <a:ext cx="14116290" cy="283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4"/>
              </a:lnSpc>
            </a:pPr>
            <a:r>
              <a:rPr lang="en-US" sz="7354" b="1" spc="-198">
                <a:solidFill>
                  <a:srgbClr val="2B2B2B"/>
                </a:solidFill>
                <a:latin typeface="Aileron Heavy"/>
                <a:ea typeface="Aileron Heavy"/>
                <a:cs typeface="Aileron Heavy"/>
                <a:sym typeface="Aileron Heavy"/>
              </a:rPr>
              <a:t>AI-BASED RETINAL DISEASE DETECTION FROM</a:t>
            </a:r>
          </a:p>
          <a:p>
            <a:pPr marL="0" lvl="0" indent="0" algn="ctr">
              <a:lnSpc>
                <a:spcPts val="7354"/>
              </a:lnSpc>
              <a:spcBef>
                <a:spcPct val="0"/>
              </a:spcBef>
            </a:pPr>
            <a:r>
              <a:rPr lang="en-US" sz="7354" b="1" spc="-198">
                <a:solidFill>
                  <a:srgbClr val="2B2B2B"/>
                </a:solidFill>
                <a:latin typeface="Aileron Heavy"/>
                <a:ea typeface="Aileron Heavy"/>
                <a:cs typeface="Aileron Heavy"/>
                <a:sym typeface="Aileron Heavy"/>
              </a:rPr>
              <a:t> FUNDUS IMAGES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61678" y="1028700"/>
            <a:ext cx="12764643" cy="8509762"/>
          </a:xfrm>
          <a:custGeom>
            <a:avLst/>
            <a:gdLst/>
            <a:ahLst/>
            <a:cxnLst/>
            <a:rect l="l" t="t" r="r" b="b"/>
            <a:pathLst>
              <a:path w="12764643" h="8509762">
                <a:moveTo>
                  <a:pt x="0" y="0"/>
                </a:moveTo>
                <a:lnTo>
                  <a:pt x="12764644" y="0"/>
                </a:lnTo>
                <a:lnTo>
                  <a:pt x="12764644" y="8509762"/>
                </a:lnTo>
                <a:lnTo>
                  <a:pt x="0" y="8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9588" y="699135"/>
            <a:ext cx="1657151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b="1">
                <a:solidFill>
                  <a:srgbClr val="428CE2"/>
                </a:solidFill>
                <a:latin typeface="Arial"/>
                <a:ea typeface="Lato Heavy"/>
                <a:cs typeface="Lato Heavy"/>
                <a:sym typeface="Lato Heavy"/>
              </a:rPr>
              <a:t>Modelling: </a:t>
            </a:r>
            <a:r>
              <a:rPr lang="en-US" sz="4200" b="1" err="1">
                <a:solidFill>
                  <a:srgbClr val="428CE2"/>
                </a:solidFill>
                <a:latin typeface="Arial"/>
                <a:ea typeface="Lato Heavy"/>
                <a:cs typeface="Lato Heavy"/>
                <a:sym typeface="Lato Heavy"/>
              </a:rPr>
              <a:t>RETFound_MAE</a:t>
            </a:r>
            <a:r>
              <a:rPr lang="en-US" sz="4200" b="1">
                <a:solidFill>
                  <a:srgbClr val="428CE2"/>
                </a:solidFill>
                <a:latin typeface="Arial"/>
                <a:ea typeface="Lato Heavy"/>
                <a:cs typeface="Lato Heavy"/>
                <a:sym typeface="Lato Heavy"/>
              </a:rPr>
              <a:t>: Revolutionizing Retinal Disease Detection</a:t>
            </a:r>
            <a:endParaRPr lang="en-US" sz="4200" b="1">
              <a:solidFill>
                <a:srgbClr val="428CE2"/>
              </a:solidFill>
              <a:latin typeface="Arial"/>
              <a:ea typeface="Lato Heavy"/>
              <a:cs typeface="Lato Heav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2CDC7-D897-586B-4B77-618F7E7C2D7A}"/>
              </a:ext>
            </a:extLst>
          </p:cNvPr>
          <p:cNvSpPr txBox="1"/>
          <p:nvPr/>
        </p:nvSpPr>
        <p:spPr>
          <a:xfrm>
            <a:off x="773207" y="2571749"/>
            <a:ext cx="17030699" cy="63863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3265"/>
              </a:lnSpc>
              <a:buFont typeface="Wingdings"/>
              <a:buChar char="§"/>
            </a:pPr>
            <a:r>
              <a:rPr lang="en-US" sz="2800" b="1">
                <a:solidFill>
                  <a:srgbClr val="428CE2"/>
                </a:solidFill>
                <a:latin typeface="Arial"/>
                <a:cs typeface="Arial"/>
              </a:rPr>
              <a:t>MAE</a:t>
            </a:r>
            <a:r>
              <a:rPr lang="en-US" sz="2800">
                <a:solidFill>
                  <a:srgbClr val="428CE2"/>
                </a:solidFill>
                <a:latin typeface="Arial"/>
                <a:cs typeface="Arial"/>
              </a:rPr>
              <a:t>: </a:t>
            </a:r>
            <a:r>
              <a:rPr lang="en-US" sz="2800">
                <a:latin typeface="Arial"/>
                <a:cs typeface="Arial"/>
              </a:rPr>
              <a:t>Masked Auto Encoders (Meta AI)</a:t>
            </a:r>
            <a:endParaRPr lang="en-US" sz="2800">
              <a:latin typeface="Arial"/>
              <a:ea typeface="Calibri"/>
              <a:cs typeface="Arial"/>
            </a:endParaRP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endParaRPr lang="en-US" sz="2800">
              <a:solidFill>
                <a:srgbClr val="428CE2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r>
              <a:rPr lang="en-US" sz="2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2800">
                <a:solidFill>
                  <a:srgbClr val="428CE2"/>
                </a:solidFill>
                <a:latin typeface="Arial"/>
                <a:cs typeface="Arial"/>
              </a:rPr>
              <a:t>: </a:t>
            </a:r>
            <a:r>
              <a:rPr lang="en-US" sz="2800">
                <a:latin typeface="Arial"/>
                <a:cs typeface="Arial"/>
              </a:rPr>
              <a:t>A large-scale foundation model trained on 1.6 million unlabeled retinal images using self-supervised learning. </a:t>
            </a: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endParaRPr lang="en-US" sz="2800">
              <a:latin typeface="Arial"/>
              <a:cs typeface="Arial"/>
            </a:endParaRP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r>
              <a:rPr lang="en-US" sz="2800" b="1">
                <a:solidFill>
                  <a:srgbClr val="428CE2"/>
                </a:solidFill>
                <a:latin typeface="Arial"/>
                <a:cs typeface="Arial"/>
              </a:rPr>
              <a:t>Purpose</a:t>
            </a:r>
            <a:r>
              <a:rPr lang="en-US" sz="2800">
                <a:solidFill>
                  <a:srgbClr val="428CE2"/>
                </a:solidFill>
                <a:latin typeface="Arial"/>
                <a:cs typeface="Arial"/>
              </a:rPr>
              <a:t>: </a:t>
            </a:r>
            <a:r>
              <a:rPr lang="en-US" sz="2800">
                <a:latin typeface="Arial"/>
                <a:cs typeface="Arial"/>
              </a:rPr>
              <a:t>Learns generalizable representations from retinal images, enabling efficient adaptation to various disease detection tasks. </a:t>
            </a: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endParaRPr lang="en-US" sz="2800">
              <a:latin typeface="Arial"/>
              <a:cs typeface="Arial"/>
            </a:endParaRP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r>
              <a:rPr lang="en-US" sz="2800" b="1">
                <a:solidFill>
                  <a:srgbClr val="428CE2"/>
                </a:solidFill>
                <a:latin typeface="Arial"/>
                <a:cs typeface="Arial"/>
              </a:rPr>
              <a:t>Training Approach</a:t>
            </a:r>
            <a:r>
              <a:rPr lang="en-US" sz="2800">
                <a:solidFill>
                  <a:srgbClr val="428CE2"/>
                </a:solidFill>
                <a:latin typeface="Arial"/>
                <a:cs typeface="Arial"/>
              </a:rPr>
              <a:t>: </a:t>
            </a:r>
            <a:r>
              <a:rPr lang="en-US" sz="2800">
                <a:latin typeface="Arial"/>
                <a:cs typeface="Arial"/>
              </a:rPr>
              <a:t>Utilizes a masked autoencoder (MAE) framework, allowing the model to predict missing parts of an image, thereby learning meaningful features without explicit labels. </a:t>
            </a: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endParaRPr lang="en-US" sz="2800">
              <a:latin typeface="Arial"/>
              <a:cs typeface="Arial"/>
            </a:endParaRPr>
          </a:p>
          <a:p>
            <a:pPr marL="342900" indent="-342900">
              <a:lnSpc>
                <a:spcPts val="3265"/>
              </a:lnSpc>
              <a:buFont typeface="Wingdings"/>
              <a:buChar char="§"/>
            </a:pPr>
            <a:r>
              <a:rPr lang="en-US" sz="2800" b="1">
                <a:solidFill>
                  <a:srgbClr val="428CE2"/>
                </a:solidFill>
                <a:latin typeface="Arial"/>
                <a:cs typeface="Arial"/>
              </a:rPr>
              <a:t>Adaptability</a:t>
            </a:r>
            <a:r>
              <a:rPr lang="en-US" sz="2800">
                <a:solidFill>
                  <a:srgbClr val="428CE2"/>
                </a:solidFill>
                <a:latin typeface="Arial"/>
                <a:cs typeface="Arial"/>
              </a:rPr>
              <a:t>: </a:t>
            </a:r>
            <a:r>
              <a:rPr lang="en-US" sz="2800">
                <a:latin typeface="Arial"/>
                <a:cs typeface="Arial"/>
              </a:rPr>
              <a:t>Can be fine-tuned with minimal labeled data for tasks like detecting diabetic retinopathy, age-related macular degeneration, glaucoma, and even systemic diseases like heart failure.</a:t>
            </a:r>
          </a:p>
          <a:p>
            <a:pPr>
              <a:lnSpc>
                <a:spcPts val="3265"/>
              </a:lnSpc>
            </a:pPr>
            <a:endParaRPr lang="en-US" sz="2800">
              <a:latin typeface="Arial"/>
              <a:cs typeface="Arial"/>
            </a:endParaRPr>
          </a:p>
          <a:p>
            <a:pPr algn="l"/>
            <a:endParaRPr lang="en-US" sz="2400">
              <a:latin typeface="Arial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6303" y="485960"/>
            <a:ext cx="15832997" cy="9315080"/>
          </a:xfrm>
          <a:custGeom>
            <a:avLst/>
            <a:gdLst/>
            <a:ahLst/>
            <a:cxnLst/>
            <a:rect l="l" t="t" r="r" b="b"/>
            <a:pathLst>
              <a:path w="15832997" h="9315080">
                <a:moveTo>
                  <a:pt x="0" y="0"/>
                </a:moveTo>
                <a:lnTo>
                  <a:pt x="15832997" y="0"/>
                </a:lnTo>
                <a:lnTo>
                  <a:pt x="15832997" y="9315080"/>
                </a:lnTo>
                <a:lnTo>
                  <a:pt x="0" y="9315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7393" y="1780911"/>
            <a:ext cx="17131579" cy="3940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3200" b="1">
                <a:solidFill>
                  <a:srgbClr val="000000"/>
                </a:solidFill>
                <a:latin typeface="Arial"/>
                <a:ea typeface="Canva Sans"/>
                <a:cs typeface="Canva Sans"/>
                <a:sym typeface="Canva Sans"/>
              </a:rPr>
              <a:t>Transfer Learning Strategies</a:t>
            </a:r>
            <a:endParaRPr lang="en-US" sz="3200" b="1">
              <a:solidFill>
                <a:srgbClr val="000000"/>
              </a:solidFill>
              <a:latin typeface="Arial"/>
              <a:ea typeface="Canva Sans"/>
              <a:cs typeface="Canva Sans"/>
            </a:endParaRPr>
          </a:p>
          <a:p>
            <a:pPr>
              <a:lnSpc>
                <a:spcPts val="4247"/>
              </a:lnSpc>
            </a:pPr>
            <a:endParaRPr lang="en-US" sz="3200">
              <a:solidFill>
                <a:srgbClr val="000000"/>
              </a:solidFill>
              <a:latin typeface="Arial"/>
              <a:ea typeface="Canva Sans"/>
              <a:cs typeface="Canva Sans"/>
            </a:endParaRPr>
          </a:p>
          <a:p>
            <a:pPr marL="784860" lvl="1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rgbClr val="5D9AE1"/>
                </a:solidFill>
                <a:latin typeface="Arial"/>
                <a:ea typeface="Canva Sans"/>
                <a:cs typeface="Canva Sans"/>
                <a:sym typeface="Canva Sans"/>
              </a:rPr>
              <a:t>Linear Probe</a:t>
            </a:r>
            <a:r>
              <a:rPr lang="en-US" sz="3200">
                <a:solidFill>
                  <a:srgbClr val="000000"/>
                </a:solidFill>
                <a:latin typeface="Arial"/>
                <a:ea typeface="Canva Sans"/>
                <a:cs typeface="Canva Sans"/>
                <a:sym typeface="Canva Sans"/>
              </a:rPr>
              <a:t> – Trained only the head (all other layers frozen)</a:t>
            </a:r>
            <a:endParaRPr lang="en-US" sz="3200">
              <a:solidFill>
                <a:srgbClr val="000000"/>
              </a:solidFill>
              <a:latin typeface="Arial"/>
              <a:ea typeface="Canva Sans"/>
              <a:cs typeface="Canva Sans"/>
            </a:endParaRPr>
          </a:p>
          <a:p>
            <a:pPr marL="784860" lvl="1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rgbClr val="5D9AE1"/>
                </a:solidFill>
                <a:latin typeface="Arial"/>
                <a:ea typeface="Canva Sans"/>
                <a:cs typeface="Canva Sans"/>
                <a:sym typeface="Canva Sans"/>
              </a:rPr>
              <a:t>Partial Fine-Tuning</a:t>
            </a:r>
            <a:r>
              <a:rPr lang="en-US" sz="3200">
                <a:solidFill>
                  <a:srgbClr val="000000"/>
                </a:solidFill>
                <a:latin typeface="Arial"/>
                <a:ea typeface="Canva Sans"/>
                <a:cs typeface="Canva Sans"/>
                <a:sym typeface="Canva Sans"/>
              </a:rPr>
              <a:t> – Unfrozen last few transformer blocks + head</a:t>
            </a:r>
            <a:endParaRPr lang="en-US" sz="3200">
              <a:solidFill>
                <a:srgbClr val="000000"/>
              </a:solidFill>
              <a:latin typeface="Arial"/>
              <a:ea typeface="Canva Sans"/>
              <a:cs typeface="Canva Sans"/>
            </a:endParaRPr>
          </a:p>
          <a:p>
            <a:pPr marL="784860" lvl="1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rgbClr val="5D9AE1"/>
                </a:solidFill>
                <a:latin typeface="Arial"/>
                <a:ea typeface="Canva Sans"/>
                <a:cs typeface="Canva Sans"/>
                <a:sym typeface="Canva Sans"/>
              </a:rPr>
              <a:t>Full Fine-Tuning</a:t>
            </a:r>
            <a:r>
              <a:rPr lang="en-US" sz="3200" b="1">
                <a:solidFill>
                  <a:srgbClr val="000000"/>
                </a:solidFill>
                <a:latin typeface="Arial"/>
                <a:ea typeface="Canva Sans"/>
                <a:cs typeface="Canva Sans"/>
                <a:sym typeface="Canva Sans"/>
              </a:rPr>
              <a:t> – Unfrozen all layers for complete adaptation (Best accuracy: 92%)</a:t>
            </a:r>
            <a:endParaRPr lang="en-US" sz="3200" b="1">
              <a:solidFill>
                <a:srgbClr val="000000"/>
              </a:solidFill>
              <a:latin typeface="Arial"/>
              <a:ea typeface="Canva Sans"/>
              <a:cs typeface="Canva Sans"/>
            </a:endParaRPr>
          </a:p>
          <a:p>
            <a:pPr marL="784860" lvl="1" indent="-457200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rgbClr val="5D9AE1"/>
                </a:solidFill>
                <a:latin typeface="Arial"/>
                <a:ea typeface="Canva Sans"/>
                <a:cs typeface="Canva Sans"/>
              </a:rPr>
              <a:t>Adapters </a:t>
            </a:r>
            <a:r>
              <a:rPr lang="en-US" sz="3200">
                <a:solidFill>
                  <a:srgbClr val="000000"/>
                </a:solidFill>
                <a:latin typeface="Arial"/>
                <a:ea typeface="Canva Sans"/>
                <a:cs typeface="Canva Sans"/>
              </a:rPr>
              <a:t>– Inserted lightweight trainable modules for efficient 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1DFDC-4FB1-5918-7D51-E3270987B006}"/>
              </a:ext>
            </a:extLst>
          </p:cNvPr>
          <p:cNvSpPr txBox="1"/>
          <p:nvPr/>
        </p:nvSpPr>
        <p:spPr>
          <a:xfrm>
            <a:off x="1159809" y="386603"/>
            <a:ext cx="9920567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Adaptation</a:t>
            </a:r>
            <a:endParaRPr lang="en-US" sz="4800">
              <a:latin typeface="Arial"/>
              <a:cs typeface="Arial"/>
            </a:endParaRP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1044" y="1481434"/>
            <a:ext cx="13827331" cy="8803310"/>
          </a:xfrm>
          <a:custGeom>
            <a:avLst/>
            <a:gdLst/>
            <a:ahLst/>
            <a:cxnLst/>
            <a:rect l="l" t="t" r="r" b="b"/>
            <a:pathLst>
              <a:path w="15306507" h="9879074">
                <a:moveTo>
                  <a:pt x="0" y="0"/>
                </a:moveTo>
                <a:lnTo>
                  <a:pt x="15306507" y="0"/>
                </a:lnTo>
                <a:lnTo>
                  <a:pt x="15306507" y="9879074"/>
                </a:lnTo>
                <a:lnTo>
                  <a:pt x="0" y="9879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66D7F-8E17-D270-D61E-3DCA8E027C49}"/>
              </a:ext>
            </a:extLst>
          </p:cNvPr>
          <p:cNvSpPr txBox="1"/>
          <p:nvPr/>
        </p:nvSpPr>
        <p:spPr>
          <a:xfrm>
            <a:off x="1159809" y="3866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Evaluation on 1.6M Images</a:t>
            </a:r>
            <a:endParaRPr lang="en-US" sz="4800">
              <a:latin typeface="Arial"/>
              <a:cs typeface="Arial"/>
            </a:endParaRP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E9AE5C-0648-B578-4D7C-EE5B9EFD4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69B357-1B6D-E632-896E-76C4200E29E3}"/>
              </a:ext>
            </a:extLst>
          </p:cNvPr>
          <p:cNvSpPr txBox="1"/>
          <p:nvPr/>
        </p:nvSpPr>
        <p:spPr>
          <a:xfrm>
            <a:off x="1159809" y="3866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on 4K Images</a:t>
            </a: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C4590-99FE-B9E8-F601-13DBFC92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9" y="1892955"/>
            <a:ext cx="9422466" cy="8165167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5FD4E82-C9F5-B8E3-55B6-7BA8D0AD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511" y="672353"/>
            <a:ext cx="8362389" cy="381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D093F-7113-92EA-6BD5-7FC3811DE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753" y="4689661"/>
            <a:ext cx="8139393" cy="536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0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34800-30F9-99C2-1641-4EF0F8BA1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70A264-60AD-44AE-A23E-FBBFA65F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9" y="2574552"/>
            <a:ext cx="17628533" cy="73062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DC774-2DAA-1B5E-56EC-197704D50BB2}"/>
              </a:ext>
            </a:extLst>
          </p:cNvPr>
          <p:cNvSpPr txBox="1"/>
          <p:nvPr/>
        </p:nvSpPr>
        <p:spPr>
          <a:xfrm>
            <a:off x="1312209" y="5390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on 4K Images</a:t>
            </a: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14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236" y="2339292"/>
            <a:ext cx="7572373" cy="6804770"/>
          </a:xfrm>
          <a:custGeom>
            <a:avLst/>
            <a:gdLst/>
            <a:ahLst/>
            <a:cxnLst/>
            <a:rect l="l" t="t" r="r" b="b"/>
            <a:pathLst>
              <a:path w="7034491" h="5644962">
                <a:moveTo>
                  <a:pt x="0" y="0"/>
                </a:moveTo>
                <a:lnTo>
                  <a:pt x="7034491" y="0"/>
                </a:lnTo>
                <a:lnTo>
                  <a:pt x="7034491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46288" y="2343649"/>
            <a:ext cx="9114997" cy="6796054"/>
          </a:xfrm>
          <a:custGeom>
            <a:avLst/>
            <a:gdLst/>
            <a:ahLst/>
            <a:cxnLst/>
            <a:rect l="l" t="t" r="r" b="b"/>
            <a:pathLst>
              <a:path w="8913292" h="6174128">
                <a:moveTo>
                  <a:pt x="0" y="0"/>
                </a:moveTo>
                <a:lnTo>
                  <a:pt x="8913292" y="0"/>
                </a:lnTo>
                <a:lnTo>
                  <a:pt x="8913292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A927B-D100-F27A-1133-9D2C04B977B8}"/>
              </a:ext>
            </a:extLst>
          </p:cNvPr>
          <p:cNvSpPr txBox="1"/>
          <p:nvPr/>
        </p:nvSpPr>
        <p:spPr>
          <a:xfrm>
            <a:off x="1312209" y="5390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RETFound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on 4K Images</a:t>
            </a: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24924-FCC2-B33E-E7C7-B0591ABE4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02E018-1D29-F718-07CE-A3655C6E9140}"/>
              </a:ext>
            </a:extLst>
          </p:cNvPr>
          <p:cNvSpPr txBox="1"/>
          <p:nvPr/>
        </p:nvSpPr>
        <p:spPr>
          <a:xfrm>
            <a:off x="1159809" y="3866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Enhancements</a:t>
            </a: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A26DEF-D2B0-4454-5E4F-ED95B9934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76148"/>
              </p:ext>
            </p:extLst>
          </p:nvPr>
        </p:nvGraphicFramePr>
        <p:xfrm>
          <a:off x="1385752" y="1810948"/>
          <a:ext cx="15149131" cy="4108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1258">
                  <a:extLst>
                    <a:ext uri="{9D8B030D-6E8A-4147-A177-3AD203B41FA5}">
                      <a16:colId xmlns:a16="http://schemas.microsoft.com/office/drawing/2014/main" val="3952702375"/>
                    </a:ext>
                  </a:extLst>
                </a:gridCol>
                <a:gridCol w="4286250">
                  <a:extLst>
                    <a:ext uri="{9D8B030D-6E8A-4147-A177-3AD203B41FA5}">
                      <a16:colId xmlns:a16="http://schemas.microsoft.com/office/drawing/2014/main" val="2702724333"/>
                    </a:ext>
                  </a:extLst>
                </a:gridCol>
                <a:gridCol w="4061623">
                  <a:extLst>
                    <a:ext uri="{9D8B030D-6E8A-4147-A177-3AD203B41FA5}">
                      <a16:colId xmlns:a16="http://schemas.microsoft.com/office/drawing/2014/main" val="969596522"/>
                    </a:ext>
                  </a:extLst>
                </a:gridCol>
              </a:tblGrid>
              <a:tr h="773205"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err="1"/>
                        <a:t>RETFound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err="1"/>
                        <a:t>ReSee</a:t>
                      </a:r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53194"/>
                  </a:ext>
                </a:extLst>
              </a:tr>
              <a:tr h="924485"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956"/>
                  </a:ext>
                </a:extLst>
              </a:tr>
              <a:tr h="874058"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946427"/>
                  </a:ext>
                </a:extLst>
              </a:tr>
              <a:tr h="958102"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Data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1.6M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/>
                        <a:t>~4000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91094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3200"/>
                        <a:t>Training Time (A100 Nvidia)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3200"/>
                        <a:t>14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3200"/>
                        <a:t>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947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210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1614" y="2339355"/>
            <a:ext cx="16800192" cy="7625609"/>
          </a:xfrm>
          <a:custGeom>
            <a:avLst/>
            <a:gdLst/>
            <a:ahLst/>
            <a:cxnLst/>
            <a:rect l="l" t="t" r="r" b="b"/>
            <a:pathLst>
              <a:path w="16228692" h="6550644">
                <a:moveTo>
                  <a:pt x="0" y="0"/>
                </a:moveTo>
                <a:lnTo>
                  <a:pt x="16228691" y="0"/>
                </a:lnTo>
                <a:lnTo>
                  <a:pt x="16228691" y="6550643"/>
                </a:lnTo>
                <a:lnTo>
                  <a:pt x="0" y="6550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4C289-724C-7C13-FB2D-00383FF2A0C2}"/>
              </a:ext>
            </a:extLst>
          </p:cNvPr>
          <p:cNvSpPr txBox="1"/>
          <p:nvPr/>
        </p:nvSpPr>
        <p:spPr>
          <a:xfrm>
            <a:off x="1159809" y="3866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GradCam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Visualization</a:t>
            </a:r>
            <a:endParaRPr lang="en-US"/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2895" y="5544835"/>
            <a:ext cx="11962209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the eye is an important indicator for your health</a:t>
            </a:r>
          </a:p>
          <a:p>
            <a:pPr algn="ctr">
              <a:lnSpc>
                <a:spcPts val="5179"/>
              </a:lnSpc>
            </a:pPr>
            <a:endParaRPr lang="en-US" sz="36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70734" y="2032179"/>
            <a:ext cx="14546531" cy="227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 b="1" spc="-299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THE EYE: </a:t>
            </a:r>
          </a:p>
          <a:p>
            <a:pPr algn="ctr">
              <a:lnSpc>
                <a:spcPts val="8499"/>
              </a:lnSpc>
            </a:pPr>
            <a:r>
              <a:rPr lang="en-US" sz="9999" b="1" spc="-299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A WINDOW TO OVERALL HEALTH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69" y="1291316"/>
            <a:ext cx="18338426" cy="8544807"/>
          </a:xfrm>
          <a:custGeom>
            <a:avLst/>
            <a:gdLst/>
            <a:ahLst/>
            <a:cxnLst/>
            <a:rect l="l" t="t" r="r" b="b"/>
            <a:pathLst>
              <a:path w="18288000" h="9250777">
                <a:moveTo>
                  <a:pt x="0" y="0"/>
                </a:moveTo>
                <a:lnTo>
                  <a:pt x="18288000" y="0"/>
                </a:lnTo>
                <a:lnTo>
                  <a:pt x="18288000" y="9250778"/>
                </a:lnTo>
                <a:lnTo>
                  <a:pt x="0" y="9250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51B71-889D-1D7F-E937-8472BF5E3D0D}"/>
              </a:ext>
            </a:extLst>
          </p:cNvPr>
          <p:cNvSpPr txBox="1"/>
          <p:nvPr/>
        </p:nvSpPr>
        <p:spPr>
          <a:xfrm>
            <a:off x="1159809" y="386603"/>
            <a:ext cx="1301339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solidFill>
                  <a:srgbClr val="428CE2"/>
                </a:solidFill>
                <a:latin typeface="Arial"/>
                <a:cs typeface="Arial"/>
              </a:rPr>
              <a:t>ReSee</a:t>
            </a:r>
            <a:r>
              <a:rPr lang="en-US" sz="4800" b="1">
                <a:solidFill>
                  <a:srgbClr val="428CE2"/>
                </a:solidFill>
                <a:latin typeface="Arial"/>
                <a:cs typeface="Arial"/>
              </a:rPr>
              <a:t> + Large Vision Models (LVMs)</a:t>
            </a:r>
            <a:endParaRPr lang="en-US"/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24927-3C5D-91D0-2680-6CBB75C5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716F0-7938-AA12-494D-E7C985D98EE9}"/>
              </a:ext>
            </a:extLst>
          </p:cNvPr>
          <p:cNvSpPr txBox="1"/>
          <p:nvPr/>
        </p:nvSpPr>
        <p:spPr>
          <a:xfrm>
            <a:off x="2629380" y="4305460"/>
            <a:ext cx="13013390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>
                <a:solidFill>
                  <a:srgbClr val="428CE2"/>
                </a:solidFill>
                <a:latin typeface="Arial"/>
                <a:cs typeface="Arial"/>
              </a:rPr>
              <a:t>THANK YOU</a:t>
            </a:r>
            <a:endParaRPr lang="en-US" sz="8000">
              <a:ea typeface="Calibri"/>
              <a:cs typeface="Calibri"/>
            </a:endParaRPr>
          </a:p>
          <a:p>
            <a:pPr algn="l"/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01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6938" y="1198958"/>
            <a:ext cx="8164070" cy="6375271"/>
          </a:xfrm>
          <a:custGeom>
            <a:avLst/>
            <a:gdLst/>
            <a:ahLst/>
            <a:cxnLst/>
            <a:rect l="l" t="t" r="r" b="b"/>
            <a:pathLst>
              <a:path w="8164070" h="6375271">
                <a:moveTo>
                  <a:pt x="0" y="0"/>
                </a:moveTo>
                <a:lnTo>
                  <a:pt x="8164070" y="0"/>
                </a:lnTo>
                <a:lnTo>
                  <a:pt x="8164070" y="6375271"/>
                </a:lnTo>
                <a:lnTo>
                  <a:pt x="0" y="6375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29" b="-1402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20167" y="178304"/>
            <a:ext cx="4465147" cy="4722005"/>
            <a:chOff x="0" y="0"/>
            <a:chExt cx="5953530" cy="62960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53530" cy="5953530"/>
            </a:xfrm>
            <a:custGeom>
              <a:avLst/>
              <a:gdLst/>
              <a:ahLst/>
              <a:cxnLst/>
              <a:rect l="l" t="t" r="r" b="b"/>
              <a:pathLst>
                <a:path w="5953530" h="5953530">
                  <a:moveTo>
                    <a:pt x="0" y="0"/>
                  </a:moveTo>
                  <a:lnTo>
                    <a:pt x="5953530" y="0"/>
                  </a:lnTo>
                  <a:lnTo>
                    <a:pt x="5953530" y="5953530"/>
                  </a:lnTo>
                  <a:lnTo>
                    <a:pt x="0" y="5953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201021" y="5544378"/>
              <a:ext cx="555148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Picture of the retina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91450" y="5600700"/>
            <a:ext cx="8867850" cy="4541855"/>
            <a:chOff x="0" y="0"/>
            <a:chExt cx="11823800" cy="6055807"/>
          </a:xfrm>
        </p:grpSpPr>
        <p:sp>
          <p:nvSpPr>
            <p:cNvPr id="7" name="Freeform 7"/>
            <p:cNvSpPr/>
            <p:nvPr/>
          </p:nvSpPr>
          <p:spPr>
            <a:xfrm>
              <a:off x="5572645" y="0"/>
              <a:ext cx="6251156" cy="6055807"/>
            </a:xfrm>
            <a:custGeom>
              <a:avLst/>
              <a:gdLst/>
              <a:ahLst/>
              <a:cxnLst/>
              <a:rect l="l" t="t" r="r" b="b"/>
              <a:pathLst>
                <a:path w="6251156" h="6055807">
                  <a:moveTo>
                    <a:pt x="0" y="0"/>
                  </a:moveTo>
                  <a:lnTo>
                    <a:pt x="6251155" y="0"/>
                  </a:lnTo>
                  <a:lnTo>
                    <a:pt x="6251155" y="6055807"/>
                  </a:lnTo>
                  <a:lnTo>
                    <a:pt x="0" y="605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4734772"/>
              <a:ext cx="537162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Layers of the retina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8003" y="0"/>
            <a:ext cx="8725051" cy="10140757"/>
          </a:xfrm>
          <a:custGeom>
            <a:avLst/>
            <a:gdLst/>
            <a:ahLst/>
            <a:cxnLst/>
            <a:rect l="l" t="t" r="r" b="b"/>
            <a:pathLst>
              <a:path w="8725051" h="10140757">
                <a:moveTo>
                  <a:pt x="0" y="0"/>
                </a:moveTo>
                <a:lnTo>
                  <a:pt x="8725051" y="0"/>
                </a:lnTo>
                <a:lnTo>
                  <a:pt x="8725051" y="10140757"/>
                </a:lnTo>
                <a:lnTo>
                  <a:pt x="0" y="10140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5" t="-466" r="-26339" b="-765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blue bars with black text">
            <a:extLst>
              <a:ext uri="{FF2B5EF4-FFF2-40B4-BE49-F238E27FC236}">
                <a16:creationId xmlns:a16="http://schemas.microsoft.com/office/drawing/2014/main" id="{66534356-1736-9B63-CE98-EBBEE455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06" y="675186"/>
            <a:ext cx="15946755" cy="8919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9658" y="312466"/>
            <a:ext cx="15759159" cy="3638771"/>
          </a:xfrm>
          <a:custGeom>
            <a:avLst/>
            <a:gdLst/>
            <a:ahLst/>
            <a:cxnLst/>
            <a:rect l="l" t="t" r="r" b="b"/>
            <a:pathLst>
              <a:path w="15759159" h="3638771">
                <a:moveTo>
                  <a:pt x="0" y="0"/>
                </a:moveTo>
                <a:lnTo>
                  <a:pt x="15759159" y="0"/>
                </a:lnTo>
                <a:lnTo>
                  <a:pt x="15759159" y="3638771"/>
                </a:lnTo>
                <a:lnTo>
                  <a:pt x="0" y="3638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060" b="-6754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4362707" y="3631489"/>
            <a:ext cx="11927046" cy="7159073"/>
          </a:xfrm>
          <a:custGeom>
            <a:avLst/>
            <a:gdLst/>
            <a:ahLst/>
            <a:cxnLst/>
            <a:rect l="l" t="t" r="r" b="b"/>
            <a:pathLst>
              <a:path w="11927046" h="7159073">
                <a:moveTo>
                  <a:pt x="0" y="0"/>
                </a:moveTo>
                <a:lnTo>
                  <a:pt x="11927046" y="0"/>
                </a:lnTo>
                <a:lnTo>
                  <a:pt x="11927046" y="7159073"/>
                </a:lnTo>
                <a:lnTo>
                  <a:pt x="0" y="7159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747" t="-5119" r="-622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9238" y="671574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-3267586" y="6607775"/>
            <a:ext cx="11994380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4700" b="1" spc="-141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LIMITS OF CNNS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1186" y="863249"/>
            <a:ext cx="20041804" cy="8249836"/>
          </a:xfrm>
          <a:custGeom>
            <a:avLst/>
            <a:gdLst/>
            <a:ahLst/>
            <a:cxnLst/>
            <a:rect l="l" t="t" r="r" b="b"/>
            <a:pathLst>
              <a:path w="20041804" h="8249836">
                <a:moveTo>
                  <a:pt x="0" y="0"/>
                </a:moveTo>
                <a:lnTo>
                  <a:pt x="20041804" y="0"/>
                </a:lnTo>
                <a:lnTo>
                  <a:pt x="20041804" y="8249837"/>
                </a:lnTo>
                <a:lnTo>
                  <a:pt x="0" y="8249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7033" y="1623060"/>
            <a:ext cx="13603173" cy="4641083"/>
          </a:xfrm>
          <a:custGeom>
            <a:avLst/>
            <a:gdLst/>
            <a:ahLst/>
            <a:cxnLst/>
            <a:rect l="l" t="t" r="r" b="b"/>
            <a:pathLst>
              <a:path w="13603173" h="4641083">
                <a:moveTo>
                  <a:pt x="0" y="0"/>
                </a:moveTo>
                <a:lnTo>
                  <a:pt x="13603174" y="0"/>
                </a:lnTo>
                <a:lnTo>
                  <a:pt x="13603174" y="4641083"/>
                </a:lnTo>
                <a:lnTo>
                  <a:pt x="0" y="464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237" y="1222672"/>
            <a:ext cx="19943649" cy="8035628"/>
          </a:xfrm>
          <a:custGeom>
            <a:avLst/>
            <a:gdLst/>
            <a:ahLst/>
            <a:cxnLst/>
            <a:rect l="l" t="t" r="r" b="b"/>
            <a:pathLst>
              <a:path w="19943649" h="8035628">
                <a:moveTo>
                  <a:pt x="0" y="0"/>
                </a:moveTo>
                <a:lnTo>
                  <a:pt x="19943648" y="0"/>
                </a:lnTo>
                <a:lnTo>
                  <a:pt x="19943648" y="8035628"/>
                </a:lnTo>
                <a:lnTo>
                  <a:pt x="0" y="803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reesee</dc:title>
  <cp:revision>13</cp:revision>
  <dcterms:created xsi:type="dcterms:W3CDTF">2006-08-16T00:00:00Z</dcterms:created>
  <dcterms:modified xsi:type="dcterms:W3CDTF">2025-04-29T14:14:11Z</dcterms:modified>
  <dc:identifier>DAGl6ptB6yM</dc:identifier>
</cp:coreProperties>
</file>